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64" r:id="rId5"/>
    <p:sldId id="266" r:id="rId6"/>
    <p:sldId id="258" r:id="rId7"/>
    <p:sldId id="259" r:id="rId8"/>
    <p:sldId id="267" r:id="rId9"/>
    <p:sldId id="260" r:id="rId10"/>
    <p:sldId id="275" r:id="rId11"/>
    <p:sldId id="268" r:id="rId12"/>
    <p:sldId id="271" r:id="rId13"/>
    <p:sldId id="269" r:id="rId14"/>
    <p:sldId id="272" r:id="rId15"/>
    <p:sldId id="270" r:id="rId16"/>
    <p:sldId id="273" r:id="rId17"/>
    <p:sldId id="263" r:id="rId18"/>
    <p:sldId id="262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6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D1650-8202-44E4-9C8B-FBA8C43D411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6F3FA-A1B5-4976-AC1B-23730AAA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6F3FA-A1B5-4976-AC1B-23730AAA1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4F9C-9909-41C2-8998-703CBD0FAAB9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1DD-584F-4701-8520-549736AB00DD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2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EDA-EADE-4D96-95C9-3C5F6A1474F4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1789-95BC-4972-9694-C043EDB234F7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209F-F254-4388-BD18-CD4B02F08545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6169-EA0C-42FB-8EAF-2764AD9FFABF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B66C-2528-4844-AA75-C9733743F56F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577F-A9D7-42F7-B262-C75C993D3EDF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FB4-0053-476E-BFE2-3EAA85B2FA75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8790-1FEA-4D79-9EC6-5C40BF4F41E9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3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234-68FC-4877-84CC-25CD9F566DC4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B263-9622-46F1-AB41-99A5CF789AC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Gutierrez &amp; Gambino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C5584-4E6E-4E31-896A-2DABADD9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65759"/>
            <a:ext cx="9144000" cy="184372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Effects of Gurney Flaps on Annular Wings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514590"/>
            <a:ext cx="9144000" cy="28549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By: Cherie Gambino &amp; Juan Gutierrez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Mentor: Dr. Lance Traub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 Embry-Riddle Aeronautical University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9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9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814998" y="1143748"/>
            <a:ext cx="5317257" cy="5473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1" name="Straight Arrow Connector 20"/>
          <p:cNvCxnSpPr/>
          <p:nvPr/>
        </p:nvCxnSpPr>
        <p:spPr>
          <a:xfrm flipV="1">
            <a:off x="2700863" y="3593314"/>
            <a:ext cx="5371575" cy="1329944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00863" y="2119884"/>
            <a:ext cx="6481237" cy="2803374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8872" y="4685696"/>
            <a:ext cx="255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mm wide Gurney Flaps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913" y="1441389"/>
            <a:ext cx="8347347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-40° (h/c = 0.0208, h = 1/16 in)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Largest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Poor performance near stall angle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Highest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-40° (h/c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0.0104, h = 1/32 in)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 but still improved compared to clean wing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Poor performance near stall angle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 high angles of attack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992501" y="2646804"/>
            <a:ext cx="2765399" cy="1155770"/>
            <a:chOff x="8992501" y="2646804"/>
            <a:chExt cx="2765399" cy="1155770"/>
          </a:xfrm>
        </p:grpSpPr>
        <p:grpSp>
          <p:nvGrpSpPr>
            <p:cNvPr id="25" name="Group 24"/>
            <p:cNvGrpSpPr/>
            <p:nvPr/>
          </p:nvGrpSpPr>
          <p:grpSpPr>
            <a:xfrm>
              <a:off x="9978021" y="2646804"/>
              <a:ext cx="1772920" cy="1099193"/>
              <a:chOff x="6258560" y="3830320"/>
              <a:chExt cx="1477881" cy="83312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6258560" y="3830320"/>
                <a:ext cx="853440" cy="833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6883001" y="3830320"/>
                <a:ext cx="853440" cy="833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276495" y="4663440"/>
                <a:ext cx="6065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7112000" y="3830320"/>
                <a:ext cx="6065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/>
            <p:cNvSpPr/>
            <p:nvPr/>
          </p:nvSpPr>
          <p:spPr>
            <a:xfrm>
              <a:off x="11700951" y="2651408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673653" y="3741137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8992501" y="3085762"/>
              <a:ext cx="1219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199247" y="2666228"/>
              <a:ext cx="810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3762"/>
          <a:stretch/>
        </p:blipFill>
        <p:spPr>
          <a:xfrm>
            <a:off x="4236977" y="1575924"/>
            <a:ext cx="3781833" cy="3796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t="44910"/>
          <a:stretch/>
        </p:blipFill>
        <p:spPr>
          <a:xfrm>
            <a:off x="8018810" y="1708355"/>
            <a:ext cx="3797529" cy="3646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46338"/>
          <a:stretch/>
        </p:blipFill>
        <p:spPr>
          <a:xfrm>
            <a:off x="348137" y="1690688"/>
            <a:ext cx="4124604" cy="36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319"/>
            <a:ext cx="8075372" cy="4351338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0°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(h/c = 0.0208, h = 1/16 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good stall behavior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Good overall performance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 large pitch break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° (h/c = 0.0104, h = 1/32 in)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Still has large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large pitch break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cxnSp>
        <p:nvCxnSpPr>
          <p:cNvPr id="15" name="Straight Arrow Connector 14"/>
          <p:cNvCxnSpPr/>
          <p:nvPr/>
        </p:nvCxnSpPr>
        <p:spPr>
          <a:xfrm>
            <a:off x="9114421" y="3071860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321167" y="2463369"/>
            <a:ext cx="1969364" cy="1280809"/>
            <a:chOff x="9321167" y="2463369"/>
            <a:chExt cx="1969364" cy="1280809"/>
          </a:xfrm>
        </p:grpSpPr>
        <p:sp>
          <p:nvSpPr>
            <p:cNvPr id="16" name="TextBox 15"/>
            <p:cNvSpPr txBox="1"/>
            <p:nvPr/>
          </p:nvSpPr>
          <p:spPr>
            <a:xfrm>
              <a:off x="9321167" y="2652326"/>
              <a:ext cx="810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34470" y="2463369"/>
              <a:ext cx="727587" cy="121698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33582" y="2463369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19345" y="3682741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7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2955" b="26207"/>
          <a:stretch/>
        </p:blipFill>
        <p:spPr>
          <a:xfrm>
            <a:off x="4169027" y="1835944"/>
            <a:ext cx="3664991" cy="366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31831" b="25774"/>
          <a:stretch/>
        </p:blipFill>
        <p:spPr>
          <a:xfrm>
            <a:off x="8084477" y="1797015"/>
            <a:ext cx="3657401" cy="3701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32920" b="27083"/>
          <a:stretch/>
        </p:blipFill>
        <p:spPr>
          <a:xfrm>
            <a:off x="243232" y="1869440"/>
            <a:ext cx="4166867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319"/>
            <a:ext cx="8075372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40°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(h/c = 0.0208, h = 1/16 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poor stall behavior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Non-linear pitch behavior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° (h/c = 0.0104, h = 1/32 in)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poor stall</a:t>
            </a:r>
            <a:endParaRPr lang="en-US" sz="2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Pitch behavior is also non-linear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962021" y="2619576"/>
            <a:ext cx="2910840" cy="1155769"/>
            <a:chOff x="8962021" y="2619576"/>
            <a:chExt cx="2910840" cy="1155769"/>
          </a:xfrm>
        </p:grpSpPr>
        <p:grpSp>
          <p:nvGrpSpPr>
            <p:cNvPr id="17" name="Group 16"/>
            <p:cNvGrpSpPr/>
            <p:nvPr/>
          </p:nvGrpSpPr>
          <p:grpSpPr>
            <a:xfrm rot="10800000" flipH="1">
              <a:off x="10099941" y="2645434"/>
              <a:ext cx="1772920" cy="1099193"/>
              <a:chOff x="6258560" y="3830320"/>
              <a:chExt cx="1477881" cy="83312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6258560" y="3830320"/>
                <a:ext cx="853440" cy="833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6883001" y="3830320"/>
                <a:ext cx="853440" cy="833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276495" y="4663440"/>
                <a:ext cx="6065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7112000" y="3830320"/>
                <a:ext cx="6065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 rot="10800000" flipH="1">
              <a:off x="11815912" y="3713908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0800000" flipH="1">
              <a:off x="10820568" y="2656353"/>
              <a:ext cx="56949" cy="614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962021" y="3195031"/>
              <a:ext cx="1219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119845" y="2619576"/>
              <a:ext cx="810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6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40323"/>
          <a:stretch/>
        </p:blipFill>
        <p:spPr>
          <a:xfrm>
            <a:off x="4100633" y="1675945"/>
            <a:ext cx="3790460" cy="3708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39926"/>
          <a:stretch/>
        </p:blipFill>
        <p:spPr>
          <a:xfrm>
            <a:off x="7891093" y="1625796"/>
            <a:ext cx="3930768" cy="3773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40098"/>
          <a:stretch/>
        </p:blipFill>
        <p:spPr>
          <a:xfrm>
            <a:off x="204514" y="1607137"/>
            <a:ext cx="4001778" cy="37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37" y="35178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tests at higher Reynolds numbers</a:t>
            </a: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Flow Visualization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and publication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7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Process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6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90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8" y="3066730"/>
            <a:ext cx="6395977" cy="1450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thanks to Dr. Lance Traub our mentor and Dr. Gary Yale our manager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Process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2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Summary (Backup)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72749"/>
              </p:ext>
            </p:extLst>
          </p:nvPr>
        </p:nvGraphicFramePr>
        <p:xfrm>
          <a:off x="408709" y="1569318"/>
          <a:ext cx="11374582" cy="45733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0145"/>
                <a:gridCol w="1634837"/>
                <a:gridCol w="1660567"/>
                <a:gridCol w="1622960"/>
                <a:gridCol w="1524000"/>
                <a:gridCol w="1510145"/>
                <a:gridCol w="1911928"/>
              </a:tblGrid>
              <a:tr h="13445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 of Stagger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 1/16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 1/32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1/16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1/32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1/16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1/32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342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stall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stall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high angles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at high angles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3425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pitch break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pitch break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3425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increase &amp; poor stall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increase &amp; poor stall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Non-linear behavior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-linear behavior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7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35046"/>
            <a:ext cx="6365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Staggered Bi-plane 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Stacked wing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forward or backward shift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26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36465" y="1283900"/>
            <a:ext cx="3754120" cy="2166178"/>
            <a:chOff x="7336465" y="1283900"/>
            <a:chExt cx="3754120" cy="21661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051" y="1283900"/>
              <a:ext cx="3692534" cy="16053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7336465" y="2988413"/>
              <a:ext cx="3754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 Havilland DH82a Tiger Moth Trainer </a:t>
              </a:r>
              <a:r>
                <a:rPr lang="en-US" sz="1200" dirty="0" smtClean="0"/>
                <a:t>Aircraft (www.airpowerworld.info)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36465" y="3650413"/>
            <a:ext cx="3815706" cy="1670117"/>
            <a:chOff x="7336465" y="3650413"/>
            <a:chExt cx="3815706" cy="1670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36465" y="3650413"/>
              <a:ext cx="3803988" cy="140879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98051" y="5043531"/>
              <a:ext cx="375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Beech D-17S </a:t>
              </a:r>
              <a:r>
                <a:rPr lang="en-US" sz="1200" dirty="0" err="1" smtClean="0"/>
                <a:t>Staggerwing</a:t>
              </a:r>
              <a:r>
                <a:rPr lang="en-US" sz="1200" dirty="0" smtClean="0"/>
                <a:t> (www.vintagewings.ca)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04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(Continued)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280" y="1574803"/>
            <a:ext cx="54375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Staggered Annular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Circular closed 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Sheared forward or backward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26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280855" y="1661467"/>
            <a:ext cx="2621247" cy="3128302"/>
            <a:chOff x="6280855" y="1661467"/>
            <a:chExt cx="2621247" cy="31283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6305371" y="1636951"/>
              <a:ext cx="2572215" cy="26212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6408484" y="4328104"/>
              <a:ext cx="2365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Non-staggered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83040" y="1665404"/>
            <a:ext cx="2496222" cy="3122507"/>
            <a:chOff x="9083040" y="1665404"/>
            <a:chExt cx="2496222" cy="31225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9047012" y="1701432"/>
              <a:ext cx="2568278" cy="24962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9531043" y="4326246"/>
              <a:ext cx="1600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Staggered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16319" y="4895716"/>
            <a:ext cx="2733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Model(s)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built by Crawford and Lopez</a:t>
            </a:r>
          </a:p>
          <a:p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94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(Continued)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26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412317" y="1116571"/>
            <a:ext cx="3866833" cy="501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9448" y="1690688"/>
            <a:ext cx="4918478" cy="386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60411" y="1718930"/>
            <a:ext cx="32832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(backward stagger)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95195" y="1718930"/>
            <a:ext cx="28841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(forward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stagger)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3475" cy="373189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Gurney Flap: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Attachment to the pressure side an of airfoil’s trailing edge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lift by interrupting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Karman Vortex shedding street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auses lift increase because of pressure differential at TE caused by vortex street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41808" y="2132238"/>
            <a:ext cx="4880783" cy="2983731"/>
            <a:chOff x="6909435" y="2003905"/>
            <a:chExt cx="4572000" cy="257536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51675" y="2003905"/>
              <a:ext cx="3333750" cy="222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909435" y="430227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 smtClean="0"/>
                <a:t>http://www.allamericanracers.com/gurney_flap.html</a:t>
              </a:r>
              <a:endParaRPr lang="en-US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26" name="Picture 6" descr="nasa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AZSGC_sunse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90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32" y="1557049"/>
            <a:ext cx="5839691" cy="409026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Gurney flap width investigation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NACA 0012 Flat Wing (Chord of 3 in)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Widths of 1/50 in (0.5 mm) &amp; 2/25 in (2 mm)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Adhesive rubber used for gurney flaps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Flap width negligible 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4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375" y="1825625"/>
            <a:ext cx="4882843" cy="806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374" y="3458610"/>
            <a:ext cx="4882844" cy="745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45153" y="2721482"/>
            <a:ext cx="2231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Flap Width 2 mm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5768" y="4330846"/>
            <a:ext cx="2444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Flap Width 0.5 mm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10576213" y="2133601"/>
            <a:ext cx="895351" cy="78793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</p:cNvCxnSpPr>
          <p:nvPr/>
        </p:nvCxnSpPr>
        <p:spPr>
          <a:xfrm flipV="1">
            <a:off x="10690027" y="3602183"/>
            <a:ext cx="989355" cy="92871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8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03198" y="1618947"/>
            <a:ext cx="10520616" cy="5102528"/>
            <a:chOff x="403198" y="1618947"/>
            <a:chExt cx="10520616" cy="5102528"/>
          </a:xfrm>
        </p:grpSpPr>
        <p:grpSp>
          <p:nvGrpSpPr>
            <p:cNvPr id="24" name="Group 23"/>
            <p:cNvGrpSpPr/>
            <p:nvPr/>
          </p:nvGrpSpPr>
          <p:grpSpPr>
            <a:xfrm>
              <a:off x="403198" y="1618947"/>
              <a:ext cx="5471647" cy="5102528"/>
              <a:chOff x="403198" y="1618947"/>
              <a:chExt cx="5471647" cy="510252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03198" y="1618947"/>
                <a:ext cx="5471647" cy="5102528"/>
                <a:chOff x="403198" y="1618947"/>
                <a:chExt cx="5471647" cy="5102528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45714"/>
                <a:stretch/>
              </p:blipFill>
              <p:spPr>
                <a:xfrm>
                  <a:off x="403198" y="1618947"/>
                  <a:ext cx="5192174" cy="5102528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3809281" y="4277995"/>
                  <a:ext cx="2065564" cy="12003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W = 1/50 in</a:t>
                  </a:r>
                </a:p>
                <a:p>
                  <a:r>
                    <a:rPr lang="en-US" sz="2400" b="1" dirty="0"/>
                    <a:t>W = </a:t>
                  </a:r>
                  <a:r>
                    <a:rPr lang="en-US" sz="2400" b="1" dirty="0" smtClean="0"/>
                    <a:t>2/25 in</a:t>
                  </a:r>
                </a:p>
                <a:p>
                  <a:r>
                    <a:rPr lang="en-US" sz="2400" b="1" dirty="0" smtClean="0"/>
                    <a:t>Clean Wing</a:t>
                  </a:r>
                  <a:endParaRPr lang="en-US" sz="2400" b="1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2641905" y="1946654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in</a:t>
                </a:r>
                <a:endParaRPr lang="en-US" sz="2800" b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595372" y="1690688"/>
              <a:ext cx="5328442" cy="5012297"/>
              <a:chOff x="5595372" y="1690688"/>
              <a:chExt cx="5328442" cy="501229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595372" y="1690688"/>
                <a:ext cx="5328442" cy="5012297"/>
                <a:chOff x="5595372" y="1690688"/>
                <a:chExt cx="5328442" cy="5012297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1236"/>
                <a:stretch/>
              </p:blipFill>
              <p:spPr>
                <a:xfrm>
                  <a:off x="5595372" y="1690688"/>
                  <a:ext cx="5199482" cy="5012297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8115300" y="4147457"/>
                  <a:ext cx="2808514" cy="14614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751864" y="1762429"/>
                  <a:ext cx="1967593" cy="368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6751864" y="1981402"/>
                <a:ext cx="162095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h=1/32 in</a:t>
                </a:r>
                <a:endParaRPr lang="en-US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1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-40° (backward stagger)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0° (no stagger)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40° (forward stagger)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41120" y="5557520"/>
            <a:ext cx="8954134" cy="1031874"/>
            <a:chOff x="491152" y="5367972"/>
            <a:chExt cx="10515302" cy="1312862"/>
          </a:xfrm>
        </p:grpSpPr>
        <p:pic>
          <p:nvPicPr>
            <p:cNvPr id="11" name="Picture 6" descr="nasa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77" y="5674659"/>
              <a:ext cx="817245" cy="69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AZSGC_suns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0" t="2715" r="13370" b="1530"/>
            <a:stretch>
              <a:fillRect/>
            </a:stretch>
          </p:blipFill>
          <p:spPr bwMode="auto">
            <a:xfrm>
              <a:off x="10241279" y="5367972"/>
              <a:ext cx="765175" cy="131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2" y="5674659"/>
              <a:ext cx="2956421" cy="69948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32135" y="1786859"/>
            <a:ext cx="5587919" cy="4111544"/>
            <a:chOff x="6530782" y="1825624"/>
            <a:chExt cx="4566394" cy="3356506"/>
          </a:xfrm>
        </p:grpSpPr>
        <p:sp>
          <p:nvSpPr>
            <p:cNvPr id="14" name="TextBox 13"/>
            <p:cNvSpPr txBox="1"/>
            <p:nvPr/>
          </p:nvSpPr>
          <p:spPr>
            <a:xfrm>
              <a:off x="7033834" y="1825624"/>
              <a:ext cx="2760406" cy="6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Looking into the flow</a:t>
              </a:r>
            </a:p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depiction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949" y="2267698"/>
              <a:ext cx="1960621" cy="2101101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9133840" y="3830320"/>
              <a:ext cx="1161414" cy="2946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8852672" y="3178948"/>
              <a:ext cx="1442581" cy="9460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235011" y="3924905"/>
              <a:ext cx="862165" cy="37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Flaps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7424948" y="3749040"/>
              <a:ext cx="518041" cy="7546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530782" y="4503736"/>
              <a:ext cx="1630599" cy="6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Annular Wing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6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577</Words>
  <Application>Microsoft Office PowerPoint</Application>
  <PresentationFormat>Widescreen</PresentationFormat>
  <Paragraphs>155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Effects of Gurney Flaps on Annular Wings</vt:lpstr>
      <vt:lpstr>Overview</vt:lpstr>
      <vt:lpstr>Introduction</vt:lpstr>
      <vt:lpstr>Introduction (Continued)</vt:lpstr>
      <vt:lpstr>Introduction (Continued)</vt:lpstr>
      <vt:lpstr>Introduction (Continued)</vt:lpstr>
      <vt:lpstr>Research Process</vt:lpstr>
      <vt:lpstr>Research Process</vt:lpstr>
      <vt:lpstr>Results</vt:lpstr>
      <vt:lpstr>Results Cont.</vt:lpstr>
      <vt:lpstr>Results</vt:lpstr>
      <vt:lpstr>Results</vt:lpstr>
      <vt:lpstr>Results</vt:lpstr>
      <vt:lpstr>Results</vt:lpstr>
      <vt:lpstr>Results</vt:lpstr>
      <vt:lpstr>Results</vt:lpstr>
      <vt:lpstr>Future Directions</vt:lpstr>
      <vt:lpstr>Summary</vt:lpstr>
      <vt:lpstr>Thank you!</vt:lpstr>
      <vt:lpstr>Results Summary (Backup)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Gurney Flaps on Annular Wings</dc:title>
  <dc:creator>Cherie Gambino</dc:creator>
  <cp:lastModifiedBy>Juan Gutierrez</cp:lastModifiedBy>
  <cp:revision>106</cp:revision>
  <dcterms:created xsi:type="dcterms:W3CDTF">2016-03-29T05:26:10Z</dcterms:created>
  <dcterms:modified xsi:type="dcterms:W3CDTF">2016-04-06T17:36:51Z</dcterms:modified>
</cp:coreProperties>
</file>